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7" r:id="rId9"/>
    <p:sldId id="268" r:id="rId10"/>
    <p:sldId id="265" r:id="rId11"/>
    <p:sldId id="263" r:id="rId12"/>
    <p:sldId id="264" r:id="rId13"/>
    <p:sldId id="266" r:id="rId14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1E3C76-E1C9-4CDA-B6E9-88DB9E6A8E19}" type="datetimeFigureOut">
              <a:rPr lang="fr-FR" smtClean="0"/>
              <a:t>29/09/2017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C64051-D263-41F9-A006-B4E53BB8044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352928" cy="1540768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REUNION DE CONCERTATION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4400" dirty="0" smtClean="0"/>
              <a:t>Réalisation </a:t>
            </a:r>
            <a:r>
              <a:rPr lang="fr-FR" sz="4400" dirty="0"/>
              <a:t>d’un éco quartier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4816" y="3861048"/>
            <a:ext cx="7772400" cy="1656184"/>
          </a:xfrm>
        </p:spPr>
        <p:txBody>
          <a:bodyPr>
            <a:normAutofit/>
          </a:bodyPr>
          <a:lstStyle/>
          <a:p>
            <a:pPr algn="l"/>
            <a:endParaRPr lang="fr-FR" dirty="0" smtClean="0"/>
          </a:p>
          <a:p>
            <a:pPr algn="l"/>
            <a:r>
              <a:rPr lang="fr-FR" b="1" dirty="0" smtClean="0"/>
              <a:t>Projet de réalisation de 62 logements locatifs sociaux sur l’emplacement réservé N°75</a:t>
            </a:r>
          </a:p>
          <a:p>
            <a:pPr algn="l"/>
            <a:endParaRPr lang="fr-FR" dirty="0"/>
          </a:p>
          <a:p>
            <a:pPr algn="l"/>
            <a:endParaRPr lang="fr-FR" dirty="0" smtClean="0"/>
          </a:p>
          <a:p>
            <a:pPr algn="l"/>
            <a:endParaRPr lang="fr-FR" dirty="0"/>
          </a:p>
          <a:p>
            <a:pPr algn="l"/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4067944" y="5661248"/>
            <a:ext cx="489654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2">
                    <a:shade val="25000"/>
                  </a:schemeClr>
                </a:solidFill>
              </a:rPr>
              <a:t>Réunion du 03 octobre 2017 </a:t>
            </a:r>
          </a:p>
          <a:p>
            <a:pPr algn="ctr"/>
            <a:r>
              <a:rPr lang="fr-FR" sz="2000" dirty="0">
                <a:solidFill>
                  <a:schemeClr val="bg2">
                    <a:shade val="25000"/>
                  </a:schemeClr>
                </a:solidFill>
              </a:rPr>
              <a:t>Salle des associations de la capelle</a:t>
            </a:r>
          </a:p>
        </p:txBody>
      </p:sp>
    </p:spTree>
    <p:extLst>
      <p:ext uri="{BB962C8B-B14F-4D97-AF65-F5344CB8AC3E}">
        <p14:creationId xmlns:p14="http://schemas.microsoft.com/office/powerpoint/2010/main" val="30937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proposition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" y="742454"/>
            <a:ext cx="9130240" cy="4198714"/>
          </a:xfrm>
        </p:spPr>
      </p:pic>
    </p:spTree>
    <p:extLst>
      <p:ext uri="{BB962C8B-B14F-4D97-AF65-F5344CB8AC3E}">
        <p14:creationId xmlns:p14="http://schemas.microsoft.com/office/powerpoint/2010/main" val="29651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proposition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25" y="721292"/>
            <a:ext cx="9229053" cy="4291884"/>
          </a:xfrm>
        </p:spPr>
      </p:pic>
    </p:spTree>
    <p:extLst>
      <p:ext uri="{BB962C8B-B14F-4D97-AF65-F5344CB8AC3E}">
        <p14:creationId xmlns:p14="http://schemas.microsoft.com/office/powerpoint/2010/main" val="14446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</a:t>
            </a:r>
            <a:r>
              <a:rPr lang="fr-FR" dirty="0"/>
              <a:t>proposition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7" y="694020"/>
            <a:ext cx="9156460" cy="4319156"/>
          </a:xfrm>
        </p:spPr>
      </p:pic>
    </p:spTree>
    <p:extLst>
      <p:ext uri="{BB962C8B-B14F-4D97-AF65-F5344CB8AC3E}">
        <p14:creationId xmlns:p14="http://schemas.microsoft.com/office/powerpoint/2010/main" val="21655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183880" cy="1051560"/>
          </a:xfrm>
        </p:spPr>
        <p:txBody>
          <a:bodyPr/>
          <a:lstStyle/>
          <a:p>
            <a:r>
              <a:rPr lang="fr-FR" dirty="0" smtClean="0"/>
              <a:t>Vos retours et suggestions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60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1674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Une intention </a:t>
            </a:r>
            <a:r>
              <a:rPr lang="fr-FR" b="1" u="sng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La réalisation d’un éco-quartier sur le site du Grand </a:t>
            </a:r>
            <a:r>
              <a:rPr lang="fr-FR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Vallat</a:t>
            </a:r>
            <a:endParaRPr lang="fr-FR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278092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Depuis maintenant près de 10 ans, la commune a anticipé la création d’une réserve foncière lui permettant d’assurer son développement futur et notamment la </a:t>
            </a:r>
            <a:r>
              <a:rPr lang="fr-FR" smtClean="0"/>
              <a:t>réalisation harmonieuse </a:t>
            </a:r>
            <a:r>
              <a:rPr lang="fr-FR" dirty="0" smtClean="0"/>
              <a:t>des équipements publics nécessaires :</a:t>
            </a:r>
          </a:p>
          <a:p>
            <a:r>
              <a:rPr lang="fr-F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Complexe sportif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Groupe scolaire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Résidence services séniors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76249"/>
            <a:ext cx="3923928" cy="323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39" y="0"/>
            <a:ext cx="8183880" cy="1674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030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907704" y="2924944"/>
            <a:ext cx="360040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2267744" y="3212976"/>
            <a:ext cx="504056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2771800" y="3645024"/>
            <a:ext cx="144016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2915816" y="3645024"/>
            <a:ext cx="216024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131840" y="3573016"/>
            <a:ext cx="360040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3491880" y="3573016"/>
            <a:ext cx="288032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3779912" y="3933056"/>
            <a:ext cx="576064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4211960" y="4293096"/>
            <a:ext cx="144016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4211960" y="4653136"/>
            <a:ext cx="288032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4499992" y="4869160"/>
            <a:ext cx="216024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4716016" y="5229200"/>
            <a:ext cx="288032" cy="4320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5004048" y="5445224"/>
            <a:ext cx="72008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5076056" y="5445224"/>
            <a:ext cx="288032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5" name="Connecteur droit 1024"/>
          <p:cNvCxnSpPr/>
          <p:nvPr/>
        </p:nvCxnSpPr>
        <p:spPr>
          <a:xfrm flipH="1">
            <a:off x="5364088" y="4941168"/>
            <a:ext cx="216024" cy="7200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8" name="Connecteur droit 1027"/>
          <p:cNvCxnSpPr/>
          <p:nvPr/>
        </p:nvCxnSpPr>
        <p:spPr>
          <a:xfrm flipH="1" flipV="1">
            <a:off x="5364088" y="4653136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0" name="Connecteur droit 1029"/>
          <p:cNvCxnSpPr/>
          <p:nvPr/>
        </p:nvCxnSpPr>
        <p:spPr>
          <a:xfrm>
            <a:off x="5364088" y="4113076"/>
            <a:ext cx="0" cy="5400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2" name="Connecteur droit 1031"/>
          <p:cNvCxnSpPr/>
          <p:nvPr/>
        </p:nvCxnSpPr>
        <p:spPr>
          <a:xfrm flipH="1" flipV="1">
            <a:off x="5220072" y="4095074"/>
            <a:ext cx="144016" cy="180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4" name="Connecteur droit 1033"/>
          <p:cNvCxnSpPr/>
          <p:nvPr/>
        </p:nvCxnSpPr>
        <p:spPr>
          <a:xfrm flipH="1" flipV="1">
            <a:off x="4355976" y="3681028"/>
            <a:ext cx="864096" cy="3960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8" name="Connecteur droit 1037"/>
          <p:cNvCxnSpPr/>
          <p:nvPr/>
        </p:nvCxnSpPr>
        <p:spPr>
          <a:xfrm>
            <a:off x="4355976" y="3429000"/>
            <a:ext cx="0" cy="2520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0" name="Connecteur droit 1039"/>
          <p:cNvCxnSpPr/>
          <p:nvPr/>
        </p:nvCxnSpPr>
        <p:spPr>
          <a:xfrm flipH="1" flipV="1">
            <a:off x="3023828" y="2276872"/>
            <a:ext cx="1332148" cy="11521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6" name="Connecteur droit 1045"/>
          <p:cNvCxnSpPr/>
          <p:nvPr/>
        </p:nvCxnSpPr>
        <p:spPr>
          <a:xfrm flipH="1">
            <a:off x="2915816" y="2276872"/>
            <a:ext cx="1080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8" name="Connecteur droit 1047"/>
          <p:cNvCxnSpPr/>
          <p:nvPr/>
        </p:nvCxnSpPr>
        <p:spPr>
          <a:xfrm flipH="1" flipV="1">
            <a:off x="2771800" y="2060848"/>
            <a:ext cx="144016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0" name="Connecteur droit 1049"/>
          <p:cNvCxnSpPr/>
          <p:nvPr/>
        </p:nvCxnSpPr>
        <p:spPr>
          <a:xfrm flipH="1">
            <a:off x="2519772" y="2060848"/>
            <a:ext cx="252028" cy="1080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2" name="Connecteur droit 1051"/>
          <p:cNvCxnSpPr/>
          <p:nvPr/>
        </p:nvCxnSpPr>
        <p:spPr>
          <a:xfrm>
            <a:off x="2519772" y="2168860"/>
            <a:ext cx="126014" cy="1080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4" name="Connecteur droit 1053"/>
          <p:cNvCxnSpPr/>
          <p:nvPr/>
        </p:nvCxnSpPr>
        <p:spPr>
          <a:xfrm flipH="1">
            <a:off x="2411760" y="2276872"/>
            <a:ext cx="234026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6" name="Connecteur droit 1055"/>
          <p:cNvCxnSpPr/>
          <p:nvPr/>
        </p:nvCxnSpPr>
        <p:spPr>
          <a:xfrm flipH="1" flipV="1">
            <a:off x="2267744" y="2384884"/>
            <a:ext cx="144016" cy="1080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8" name="Connecteur droit 1057"/>
          <p:cNvCxnSpPr/>
          <p:nvPr/>
        </p:nvCxnSpPr>
        <p:spPr>
          <a:xfrm flipH="1">
            <a:off x="1907704" y="2384884"/>
            <a:ext cx="360040" cy="5400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64" name="Ellipse 1063"/>
          <p:cNvSpPr/>
          <p:nvPr/>
        </p:nvSpPr>
        <p:spPr>
          <a:xfrm>
            <a:off x="2825806" y="1952836"/>
            <a:ext cx="306034" cy="324036"/>
          </a:xfrm>
          <a:prstGeom prst="ellipse">
            <a:avLst/>
          </a:prstGeom>
          <a:noFill/>
          <a:ln>
            <a:solidFill>
              <a:srgbClr val="EF3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68" name="Connecteur droit 1067"/>
          <p:cNvCxnSpPr>
            <a:stCxn id="1064" idx="0"/>
          </p:cNvCxnSpPr>
          <p:nvPr/>
        </p:nvCxnSpPr>
        <p:spPr>
          <a:xfrm flipH="1" flipV="1">
            <a:off x="2915817" y="1484784"/>
            <a:ext cx="63006" cy="468052"/>
          </a:xfrm>
          <a:prstGeom prst="line">
            <a:avLst/>
          </a:prstGeom>
          <a:ln>
            <a:solidFill>
              <a:srgbClr val="EF39D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69" name="ZoneTexte 1068"/>
          <p:cNvSpPr txBox="1"/>
          <p:nvPr/>
        </p:nvSpPr>
        <p:spPr>
          <a:xfrm>
            <a:off x="2069722" y="1223174"/>
            <a:ext cx="1692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Les clématites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32492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1674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476672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réalisation d’un tel éco-quartier passera par une phase de </a:t>
            </a:r>
            <a:r>
              <a:rPr lang="fr-FR" dirty="0" err="1" smtClean="0"/>
              <a:t>co</a:t>
            </a:r>
            <a:r>
              <a:rPr lang="fr-FR" dirty="0" smtClean="0"/>
              <a:t>-construction du projet avec l’ensemble des </a:t>
            </a:r>
            <a:r>
              <a:rPr lang="fr-FR" dirty="0" err="1"/>
              <a:t>F</a:t>
            </a:r>
            <a:r>
              <a:rPr lang="fr-FR" dirty="0" err="1" smtClean="0"/>
              <a:t>arlédois</a:t>
            </a:r>
            <a:r>
              <a:rPr lang="fr-FR" dirty="0" smtClean="0"/>
              <a:t> et notamment les riverains du projet.</a:t>
            </a:r>
          </a:p>
          <a:p>
            <a:endParaRPr lang="fr-FR" dirty="0"/>
          </a:p>
          <a:p>
            <a:r>
              <a:rPr lang="fr-FR" dirty="0" smtClean="0"/>
              <a:t>Cet ensemble devra en effet respecter le site et ses atouts patrimoniaux et environnementaux ( proximité du </a:t>
            </a:r>
            <a:r>
              <a:rPr lang="fr-FR" dirty="0" err="1" smtClean="0"/>
              <a:t>Coudon</a:t>
            </a:r>
            <a:r>
              <a:rPr lang="fr-FR" dirty="0" smtClean="0"/>
              <a:t> et de l’ENS du </a:t>
            </a:r>
            <a:r>
              <a:rPr lang="fr-FR" dirty="0" err="1" smtClean="0"/>
              <a:t>Partégal</a:t>
            </a:r>
            <a:r>
              <a:rPr lang="fr-FR" dirty="0" smtClean="0"/>
              <a:t>, présence d’un cours d’eau en cœur de site).</a:t>
            </a:r>
          </a:p>
          <a:p>
            <a:endParaRPr lang="fr-FR" dirty="0"/>
          </a:p>
          <a:p>
            <a:r>
              <a:rPr lang="fr-FR" dirty="0" smtClean="0"/>
              <a:t>C’est pourquoi la commune a choisi de devenir propriétaire du foncier sur lequel doit être assis le futur quartier afin d’assurer la cohérence et la qualité du projet envisagé.</a:t>
            </a:r>
          </a:p>
          <a:p>
            <a:r>
              <a:rPr lang="fr-FR" dirty="0" smtClean="0"/>
              <a:t>(Mise en œuvre d’une </a:t>
            </a:r>
            <a:r>
              <a:rPr lang="fr-FR" b="1" dirty="0" smtClean="0">
                <a:solidFill>
                  <a:srgbClr val="FF0000"/>
                </a:solidFill>
              </a:rPr>
              <a:t>Zone d’Aménagement Différé </a:t>
            </a:r>
            <a:r>
              <a:rPr lang="fr-FR" dirty="0" smtClean="0"/>
              <a:t>et d’une </a:t>
            </a:r>
            <a:r>
              <a:rPr lang="fr-FR" b="1" dirty="0" smtClean="0">
                <a:solidFill>
                  <a:srgbClr val="FF0000"/>
                </a:solidFill>
              </a:rPr>
              <a:t>Déclaration d’Utilité Publique </a:t>
            </a:r>
            <a:r>
              <a:rPr lang="fr-FR" dirty="0" smtClean="0"/>
              <a:t>sur la zone).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08052"/>
            <a:ext cx="6140202" cy="25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1674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404987"/>
            <a:ext cx="784887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tel projet doit également être conçu au regard des obligations légales et règlementaires que la commune doit respecter: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Règlementation applicable au titre de la loi sur l’eau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Evaluation environnementale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Réalisation d’équipements publics nécessaires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Et aussi ( et surtout )  satisfaction de notre objectif de création de logements sociaux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 smtClean="0"/>
              <a:t>Au regard de ces contraintes qui nous obligent fortement, la commune a cédé à un bailleur social un terrain de 7000 m² en extrémité de zone ( ER 75 ) afin que ce dernier puisse réaliser </a:t>
            </a:r>
            <a:r>
              <a:rPr lang="fr-FR" sz="1600" b="1" dirty="0" smtClean="0">
                <a:solidFill>
                  <a:srgbClr val="FF0000"/>
                </a:solidFill>
              </a:rPr>
              <a:t>62 logements locatifs sociaux.</a:t>
            </a:r>
          </a:p>
          <a:p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1600" b="1" dirty="0" smtClean="0">
                <a:solidFill>
                  <a:srgbClr val="FF0000"/>
                </a:solidFill>
              </a:rPr>
              <a:t>La commune a rédigé un cahier des charges imposant au bailleur social le respect de certaines dispositions :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</a:rPr>
              <a:t>Respect des avoisinants </a:t>
            </a:r>
          </a:p>
          <a:p>
            <a:endParaRPr lang="fr-FR" sz="16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</a:rPr>
              <a:t>Limitation des contraintes et nuisances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</a:rPr>
              <a:t>Réalisation d’un minimum de 14 villas </a:t>
            </a:r>
          </a:p>
          <a:p>
            <a:endParaRPr lang="fr-FR" sz="16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</a:rPr>
              <a:t>Limitation de la hauteur à du R+2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75" y="4005064"/>
            <a:ext cx="355933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1674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fr-F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404987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intervenants : </a:t>
            </a:r>
          </a:p>
          <a:p>
            <a:endParaRPr lang="fr-FR" dirty="0"/>
          </a:p>
          <a:p>
            <a:r>
              <a:rPr lang="fr-FR" b="1" dirty="0" smtClean="0"/>
              <a:t>Maître d’ouvrage : UNICIL – Bailleur social </a:t>
            </a:r>
          </a:p>
          <a:p>
            <a:endParaRPr lang="fr-FR" b="1" dirty="0"/>
          </a:p>
          <a:p>
            <a:r>
              <a:rPr lang="fr-FR" b="1" dirty="0" smtClean="0"/>
              <a:t>Maître d’œuvre – architecte du projet : Christophe RAYNAL 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L’idée de la présente réunion de concertation est d’analyser les propositions de l’architecte sur l’aménagement du site et de recueillir vos retours et observations.</a:t>
            </a:r>
          </a:p>
          <a:p>
            <a:endParaRPr lang="fr-FR" dirty="0"/>
          </a:p>
          <a:p>
            <a:endParaRPr lang="fr-FR" u="sng" dirty="0" smtClean="0"/>
          </a:p>
          <a:p>
            <a:r>
              <a:rPr lang="fr-FR" u="sng" dirty="0" smtClean="0"/>
              <a:t>Deux propositions seront faites et explicitées ci-après :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proposition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925273" cy="4104456"/>
          </a:xfrm>
        </p:spPr>
      </p:pic>
    </p:spTree>
    <p:extLst>
      <p:ext uri="{BB962C8B-B14F-4D97-AF65-F5344CB8AC3E}">
        <p14:creationId xmlns:p14="http://schemas.microsoft.com/office/powerpoint/2010/main" val="39650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proposition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3" y="476672"/>
            <a:ext cx="9235604" cy="4294930"/>
          </a:xfrm>
        </p:spPr>
      </p:pic>
    </p:spTree>
    <p:extLst>
      <p:ext uri="{BB962C8B-B14F-4D97-AF65-F5344CB8AC3E}">
        <p14:creationId xmlns:p14="http://schemas.microsoft.com/office/powerpoint/2010/main" val="3751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proposition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" y="476672"/>
            <a:ext cx="9105102" cy="4294930"/>
          </a:xfrm>
        </p:spPr>
      </p:pic>
    </p:spTree>
    <p:extLst>
      <p:ext uri="{BB962C8B-B14F-4D97-AF65-F5344CB8AC3E}">
        <p14:creationId xmlns:p14="http://schemas.microsoft.com/office/powerpoint/2010/main" val="24739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473</TotalTime>
  <Words>389</Words>
  <Application>Microsoft Office PowerPoint</Application>
  <PresentationFormat>Affichage à l'écran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Aspect</vt:lpstr>
      <vt:lpstr>REUNION DE CONCERTATION   Réalisation d’un éco quartier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1ère proposition </vt:lpstr>
      <vt:lpstr>1ère proposition </vt:lpstr>
      <vt:lpstr>1ère proposition </vt:lpstr>
      <vt:lpstr>2ème proposition </vt:lpstr>
      <vt:lpstr>2ème proposition </vt:lpstr>
      <vt:lpstr>2ème  proposition </vt:lpstr>
      <vt:lpstr>Vos retours et suggestions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CONCERTATION</dc:title>
  <dc:creator>Lilian CARDONA</dc:creator>
  <cp:lastModifiedBy>Lilian CARDONA</cp:lastModifiedBy>
  <cp:revision>16</cp:revision>
  <cp:lastPrinted>2017-09-29T14:46:17Z</cp:lastPrinted>
  <dcterms:created xsi:type="dcterms:W3CDTF">2017-09-26T08:47:06Z</dcterms:created>
  <dcterms:modified xsi:type="dcterms:W3CDTF">2017-09-29T16:29:04Z</dcterms:modified>
</cp:coreProperties>
</file>